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ags/tag2.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 id="2147483708" r:id="rId3"/>
    <p:sldMasterId id="2147483713" r:id="rId4"/>
  </p:sldMasterIdLst>
  <p:notesMasterIdLst>
    <p:notesMasterId r:id="rId18"/>
  </p:notesMasterIdLst>
  <p:sldIdLst>
    <p:sldId id="347" r:id="rId5"/>
    <p:sldId id="350" r:id="rId6"/>
    <p:sldId id="296" r:id="rId7"/>
    <p:sldId id="351" r:id="rId8"/>
    <p:sldId id="352" r:id="rId9"/>
    <p:sldId id="353" r:id="rId10"/>
    <p:sldId id="345" r:id="rId11"/>
    <p:sldId id="358" r:id="rId12"/>
    <p:sldId id="359" r:id="rId13"/>
    <p:sldId id="360" r:id="rId14"/>
    <p:sldId id="361" r:id="rId15"/>
    <p:sldId id="362" r:id="rId16"/>
    <p:sldId id="349"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13</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4.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3.xml"/><Relationship Id="rId1" Type="http://schemas.openxmlformats.org/officeDocument/2006/relationships/tags" Target="../tags/tag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221141915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576202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a:spcBef>
                <a:spcPct val="0"/>
              </a:spcBef>
              <a:buFont typeface="Arial" panose="020B0604020202020204" pitchFamily="34" charset="0"/>
              <a:buNone/>
              <a:defRPr/>
            </a:pPr>
            <a:r>
              <a:rPr lang="zh-CN" altLang="en-US" sz="2000" dirty="0">
                <a:solidFill>
                  <a:prstClr val="white"/>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71237146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435143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693681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604942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51189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06371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864368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698600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7852073"/>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3.xml"/><Relationship Id="rId4"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10" Type="http://schemas.openxmlformats.org/officeDocument/2006/relationships/audio" Target="../media/audio1.wav"/><Relationship Id="rId4" Type="http://schemas.openxmlformats.org/officeDocument/2006/relationships/slideLayout" Target="../slideLayouts/slideLayout19.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762393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2175035742"/>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 (2a-3c)</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35576"/>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二、完形填空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从短文后各题所给的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选出可以填入空白处的最佳选项。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Last summer, I went to Yunnan Province on vacation with my family.We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four days there.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Our first stop was Lugu Lake.I wondered why there was so beautiful a lake in the world.I enjoyed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there.We went boating and took quite a few photos.Then we went up to a hill.On the top of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we saw something beautiful.I felt like I was in a painting.I thought I would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forget the beautiful scenery there.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454052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24675"/>
            <a:ext cx="11430000" cy="619374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next morning, we went to Lijiang by bus and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in the afternoon.After a short break, we walked around the town and bought some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6</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for our friends.Then we had the famous Guoqiao Rice Noodles for dinner.They were delicious.After dinner, we took a walk and enjoyed the old streets and buildings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7</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moon.The summer evening was cool.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Our third stop was the Spring City, Kunming.We visited Dianchi, watched the birds and went to the flower market.We had a really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day.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four-day trip came to a(n)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soon.We had to go home.Everything in Yunnan was great.It is a very beautiful and interesting place.Why not visit it?I’m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you’ll never regret (</a:t>
            </a:r>
            <a:r>
              <a:rPr lang="zh-CN" altLang="zh-CN" sz="2800">
                <a:solidFill>
                  <a:srgbClr val="000000"/>
                </a:solidFill>
                <a:latin typeface="Times New Roman" panose="02020603050405020304" pitchFamily="18" charset="0"/>
                <a:cs typeface="Times New Roman" panose="02020603050405020304" pitchFamily="18" charset="0"/>
              </a:rPr>
              <a:t>后悔</a:t>
            </a:r>
            <a:r>
              <a:rPr lang="en-US" altLang="zh-CN" sz="2800">
                <a:solidFill>
                  <a:srgbClr val="000000"/>
                </a:solidFill>
                <a:latin typeface="Times New Roman" panose="02020603050405020304" pitchFamily="18" charset="0"/>
                <a:cs typeface="Times New Roman" panose="02020603050405020304" pitchFamily="18" charset="0"/>
              </a:rPr>
              <a:t>) going on a trip there.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85339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7900"/>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.A.found	B.spent	C.took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.A.staying	B.living	C.missing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.A.photo	B.lake	</a:t>
            </a:r>
            <a:r>
              <a:rPr lang="en-US" altLang="zh-CN" sz="2800" smtClean="0">
                <a:solidFill>
                  <a:srgbClr val="000000"/>
                </a:solidFill>
                <a:latin typeface="Times New Roman" panose="02020603050405020304" pitchFamily="18" charset="0"/>
                <a:cs typeface="Times New Roman" panose="02020603050405020304" pitchFamily="18" charset="0"/>
              </a:rPr>
              <a:t>	C.hill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.A.always	B.sometimes	C.never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.A.forgot	B.waited	C.arrived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.A.pigs	B.hens	</a:t>
            </a:r>
            <a:r>
              <a:rPr lang="en-US" altLang="zh-CN" sz="2800" smtClean="0">
                <a:solidFill>
                  <a:srgbClr val="000000"/>
                </a:solidFill>
                <a:latin typeface="Times New Roman" panose="02020603050405020304" pitchFamily="18" charset="0"/>
                <a:cs typeface="Times New Roman" panose="02020603050405020304" pitchFamily="18" charset="0"/>
              </a:rPr>
              <a:t>	C.gifts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.A.by	</a:t>
            </a:r>
            <a:r>
              <a:rPr lang="en-US" altLang="zh-CN" sz="2800" smtClean="0">
                <a:solidFill>
                  <a:srgbClr val="000000"/>
                </a:solidFill>
                <a:latin typeface="Times New Roman" panose="02020603050405020304" pitchFamily="18" charset="0"/>
                <a:cs typeface="Times New Roman" panose="02020603050405020304" pitchFamily="18" charset="0"/>
              </a:rPr>
              <a:t>	B.under</a:t>
            </a:r>
            <a:r>
              <a:rPr lang="en-US" altLang="zh-CN" sz="2800">
                <a:solidFill>
                  <a:srgbClr val="000000"/>
                </a:solidFill>
                <a:latin typeface="Times New Roman" panose="02020603050405020304" pitchFamily="18" charset="0"/>
                <a:cs typeface="Times New Roman" panose="02020603050405020304" pitchFamily="18" charset="0"/>
              </a:rPr>
              <a:t>	C.from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.A.hot	</a:t>
            </a:r>
            <a:r>
              <a:rPr lang="en-US" altLang="zh-CN" sz="2800" smtClean="0">
                <a:solidFill>
                  <a:srgbClr val="000000"/>
                </a:solidFill>
                <a:latin typeface="Times New Roman" panose="02020603050405020304" pitchFamily="18" charset="0"/>
                <a:cs typeface="Times New Roman" panose="02020603050405020304" pitchFamily="18" charset="0"/>
              </a:rPr>
              <a:t>	B.boring</a:t>
            </a:r>
            <a:r>
              <a:rPr lang="en-US" altLang="zh-CN" sz="2800">
                <a:solidFill>
                  <a:srgbClr val="000000"/>
                </a:solidFill>
                <a:latin typeface="Times New Roman" panose="02020603050405020304" pitchFamily="18" charset="0"/>
                <a:cs typeface="Times New Roman" panose="02020603050405020304" pitchFamily="18" charset="0"/>
              </a:rPr>
              <a:t>	C.wonderful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.A.place	B.end	</a:t>
            </a:r>
            <a:r>
              <a:rPr lang="en-US" altLang="zh-CN" sz="2800" smtClean="0">
                <a:solidFill>
                  <a:srgbClr val="000000"/>
                </a:solidFill>
                <a:latin typeface="Times New Roman" panose="02020603050405020304" pitchFamily="18" charset="0"/>
                <a:cs typeface="Times New Roman" panose="02020603050405020304" pitchFamily="18" charset="0"/>
              </a:rPr>
              <a:t>	C.idea</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.A.sure	B.afraid	C.worried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5836566"/>
            <a:ext cx="4508991"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BACCC</a:t>
            </a:r>
            <a:r>
              <a:rPr lang="zh-CN"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6</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10</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CBCBA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81349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139499"/>
            <a:ext cx="11430000" cy="395313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 Eiffel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is a famous building in Paris.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.When you go to other countries, you need to bring your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p</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.People in the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c</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enjoy fresh air and quiet life.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.They went to a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遥远的</a:t>
            </a:r>
            <a:r>
              <a:rPr lang="en-US" altLang="zh-CN" sz="2800">
                <a:solidFill>
                  <a:srgbClr val="000000"/>
                </a:solidFill>
                <a:latin typeface="Times New Roman" panose="02020603050405020304" pitchFamily="18" charset="0"/>
                <a:cs typeface="Times New Roman" panose="02020603050405020304" pitchFamily="18" charset="0"/>
              </a:rPr>
              <a:t>) land for their holiday.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.He works from Monday to Friday, which is a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r</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work schedule(</a:t>
            </a:r>
            <a:r>
              <a:rPr lang="zh-CN" altLang="zh-CN" sz="2800">
                <a:solidFill>
                  <a:srgbClr val="000000"/>
                </a:solidFill>
                <a:latin typeface="Times New Roman" panose="02020603050405020304" pitchFamily="18" charset="0"/>
                <a:cs typeface="Times New Roman" panose="02020603050405020304" pitchFamily="18" charset="0"/>
              </a:rPr>
              <a:t>工作安排</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2620854" y="1703706"/>
            <a:ext cx="109735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Tower</a:t>
            </a:r>
            <a:endParaRPr lang="zh-CN" altLang="en-US" sz="2800"/>
          </a:p>
        </p:txBody>
      </p:sp>
      <p:sp>
        <p:nvSpPr>
          <p:cNvPr id="18" name="矩形 17"/>
          <p:cNvSpPr>
            <a:spLocks noChangeAspect="1"/>
          </p:cNvSpPr>
          <p:nvPr/>
        </p:nvSpPr>
        <p:spPr>
          <a:xfrm>
            <a:off x="8990832" y="2176317"/>
            <a:ext cx="138050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passport</a:t>
            </a:r>
            <a:endParaRPr lang="zh-CN" altLang="en-US" sz="2800"/>
          </a:p>
        </p:txBody>
      </p:sp>
      <p:sp>
        <p:nvSpPr>
          <p:cNvPr id="19" name="矩形 18"/>
          <p:cNvSpPr>
            <a:spLocks noChangeAspect="1"/>
          </p:cNvSpPr>
          <p:nvPr/>
        </p:nvSpPr>
        <p:spPr>
          <a:xfrm>
            <a:off x="2845076" y="2764894"/>
            <a:ext cx="2217274"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countryside</a:t>
            </a:r>
            <a:r>
              <a:rPr lang="zh-CN" altLang="en-US" sz="2800">
                <a:solidFill>
                  <a:srgbClr val="FF0000"/>
                </a:solidFill>
                <a:latin typeface="Times New Roman" panose="02020603050405020304" pitchFamily="18" charset="0"/>
              </a:rPr>
              <a:t>　</a:t>
            </a:r>
            <a:endParaRPr lang="zh-CN" altLang="en-US" sz="2800"/>
          </a:p>
        </p:txBody>
      </p:sp>
      <p:sp>
        <p:nvSpPr>
          <p:cNvPr id="20" name="矩形 19"/>
          <p:cNvSpPr>
            <a:spLocks noChangeAspect="1"/>
          </p:cNvSpPr>
          <p:nvPr/>
        </p:nvSpPr>
        <p:spPr>
          <a:xfrm>
            <a:off x="3009462" y="3332806"/>
            <a:ext cx="134043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faraway</a:t>
            </a:r>
            <a:endParaRPr lang="zh-CN" altLang="en-US" sz="2800"/>
          </a:p>
        </p:txBody>
      </p:sp>
      <p:sp>
        <p:nvSpPr>
          <p:cNvPr id="21" name="矩形 20"/>
          <p:cNvSpPr>
            <a:spLocks noChangeAspect="1"/>
          </p:cNvSpPr>
          <p:nvPr/>
        </p:nvSpPr>
        <p:spPr>
          <a:xfrm>
            <a:off x="7410231" y="3905398"/>
            <a:ext cx="120097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regular</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12458"/>
            <a:ext cx="9619941"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二、从方框中选择合适的单词或短语并用其适当形式填空</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564944"/>
            <a:ext cx="11430000" cy="652486"/>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probable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surprise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forget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look </a:t>
            </a:r>
            <a:r>
              <a:rPr lang="en-US" altLang="zh-CN" sz="2800" smtClean="0">
                <a:solidFill>
                  <a:srgbClr val="000000"/>
                </a:solidFill>
                <a:latin typeface="Times New Roman" panose="02020603050405020304" pitchFamily="18" charset="0"/>
                <a:cs typeface="Times New Roman" panose="02020603050405020304" pitchFamily="18" charset="0"/>
              </a:rPr>
              <a:t>for</a:t>
            </a:r>
            <a:r>
              <a:rPr lang="en-US" altLang="zh-CN" sz="2800" smtClean="0">
                <a:solidFill>
                  <a:srgbClr val="000000"/>
                </a:solidFill>
                <a:latin typeface="NEU-BZ-S92"/>
                <a:ea typeface="方正书宋_GBK" panose="03000509000000000000" pitchFamily="65" charset="-122"/>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turn </a:t>
            </a:r>
            <a:r>
              <a:rPr lang="en-US" altLang="zh-CN" sz="2800">
                <a:solidFill>
                  <a:srgbClr val="000000"/>
                </a:solidFill>
                <a:latin typeface="Times New Roman" panose="02020603050405020304" pitchFamily="18" charset="0"/>
                <a:cs typeface="Times New Roman" panose="02020603050405020304" pitchFamily="18" charset="0"/>
              </a:rPr>
              <a:t>around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2346924"/>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.Tom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to see who was calling his name.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.My grandpa is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and often loses his keys.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.We were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by the good news about our team.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.It will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rain tomorrow, so take an umbrella.</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.I am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my lost pencil everywhere.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1923831" y="2346924"/>
            <a:ext cx="218842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turned around</a:t>
            </a:r>
            <a:endParaRPr lang="zh-CN" altLang="en-US" sz="2800"/>
          </a:p>
        </p:txBody>
      </p:sp>
      <p:sp>
        <p:nvSpPr>
          <p:cNvPr id="6" name="矩形 5"/>
          <p:cNvSpPr>
            <a:spLocks noChangeAspect="1"/>
          </p:cNvSpPr>
          <p:nvPr/>
        </p:nvSpPr>
        <p:spPr>
          <a:xfrm>
            <a:off x="3002550" y="2894881"/>
            <a:ext cx="1794017"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forgetful</a:t>
            </a:r>
            <a:r>
              <a:rPr lang="zh-CN" altLang="en-US" sz="2800">
                <a:solidFill>
                  <a:srgbClr val="FF0000"/>
                </a:solidFill>
                <a:latin typeface="Times New Roman" panose="02020603050405020304" pitchFamily="18" charset="0"/>
              </a:rPr>
              <a:t>　</a:t>
            </a:r>
            <a:endParaRPr lang="zh-CN" altLang="en-US" sz="2800"/>
          </a:p>
        </p:txBody>
      </p:sp>
      <p:sp>
        <p:nvSpPr>
          <p:cNvPr id="7" name="矩形 6"/>
          <p:cNvSpPr>
            <a:spLocks noChangeAspect="1"/>
          </p:cNvSpPr>
          <p:nvPr/>
        </p:nvSpPr>
        <p:spPr>
          <a:xfrm>
            <a:off x="2318234" y="3432564"/>
            <a:ext cx="150073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surprised</a:t>
            </a:r>
            <a:endParaRPr lang="zh-CN" altLang="en-US" sz="2800"/>
          </a:p>
        </p:txBody>
      </p:sp>
      <p:sp>
        <p:nvSpPr>
          <p:cNvPr id="8" name="矩形 7"/>
          <p:cNvSpPr>
            <a:spLocks noChangeAspect="1"/>
          </p:cNvSpPr>
          <p:nvPr/>
        </p:nvSpPr>
        <p:spPr>
          <a:xfrm>
            <a:off x="1923831" y="3945611"/>
            <a:ext cx="146065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probably</a:t>
            </a:r>
            <a:endParaRPr lang="zh-CN" altLang="en-US" sz="2800"/>
          </a:p>
        </p:txBody>
      </p:sp>
      <p:sp>
        <p:nvSpPr>
          <p:cNvPr id="9" name="矩形 8"/>
          <p:cNvSpPr>
            <a:spLocks noChangeAspect="1"/>
          </p:cNvSpPr>
          <p:nvPr/>
        </p:nvSpPr>
        <p:spPr>
          <a:xfrm>
            <a:off x="1923831" y="4531449"/>
            <a:ext cx="179087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looking for</a:t>
            </a:r>
            <a:endParaRPr lang="zh-CN" altLang="en-US" sz="2800"/>
          </a:p>
        </p:txBody>
      </p:sp>
    </p:spTree>
    <p:extLst>
      <p:ext uri="{BB962C8B-B14F-4D97-AF65-F5344CB8AC3E}">
        <p14:creationId xmlns:p14="http://schemas.microsoft.com/office/powerpoint/2010/main" val="946303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randombar(horizont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98355"/>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三、按要求</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.My family took a train to Scotland for a holiday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last autumn</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your family take a train to Scotland for a holiday?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.I went to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the forest</a:t>
            </a:r>
            <a:r>
              <a:rPr lang="en-US" altLang="zh-CN" sz="2800">
                <a:solidFill>
                  <a:srgbClr val="000000"/>
                </a:solidFill>
                <a:latin typeface="Times New Roman" panose="02020603050405020304" pitchFamily="18" charset="0"/>
                <a:cs typeface="Times New Roman" panose="02020603050405020304" pitchFamily="18" charset="0"/>
              </a:rPr>
              <a:t> to explore.(</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go </a:t>
            </a:r>
            <a:r>
              <a:rPr lang="en-US" altLang="zh-CN" sz="2800">
                <a:solidFill>
                  <a:srgbClr val="000000"/>
                </a:solidFill>
                <a:latin typeface="Times New Roman" panose="02020603050405020304" pitchFamily="18" charset="0"/>
                <a:cs typeface="Times New Roman" panose="02020603050405020304" pitchFamily="18" charset="0"/>
              </a:rPr>
              <a:t>to explore?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 deer is probably looking for food and hoping to get some from you.(</a:t>
            </a:r>
            <a:r>
              <a:rPr lang="zh-CN" altLang="zh-CN" sz="2800">
                <a:solidFill>
                  <a:srgbClr val="000000"/>
                </a:solidFill>
                <a:latin typeface="Times New Roman" panose="02020603050405020304" pitchFamily="18" charset="0"/>
                <a:cs typeface="Times New Roman" panose="02020603050405020304" pitchFamily="18" charset="0"/>
              </a:rPr>
              <a:t>改为一般疑问句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deer probably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food </a:t>
            </a:r>
            <a:r>
              <a:rPr lang="en-US" altLang="zh-CN" sz="2800">
                <a:solidFill>
                  <a:srgbClr val="000000"/>
                </a:solidFill>
                <a:latin typeface="Times New Roman" panose="02020603050405020304" pitchFamily="18" charset="0"/>
                <a:cs typeface="Times New Roman" panose="02020603050405020304" pitchFamily="18" charset="0"/>
              </a:rPr>
              <a:t>and hoping to get some from you?</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814222" y="1903865"/>
            <a:ext cx="257634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When </a:t>
            </a:r>
            <a:r>
              <a:rPr lang="en-US" altLang="zh-CN" sz="2800" smtClean="0">
                <a:solidFill>
                  <a:srgbClr val="FF0000"/>
                </a:solidFill>
                <a:latin typeface="Times New Roman" panose="02020603050405020304" pitchFamily="18" charset="0"/>
              </a:rPr>
              <a:t>           did</a:t>
            </a:r>
            <a:endParaRPr lang="zh-CN" altLang="en-US" sz="2800"/>
          </a:p>
        </p:txBody>
      </p:sp>
      <p:sp>
        <p:nvSpPr>
          <p:cNvPr id="4" name="矩形 3"/>
          <p:cNvSpPr>
            <a:spLocks noChangeAspect="1"/>
          </p:cNvSpPr>
          <p:nvPr/>
        </p:nvSpPr>
        <p:spPr>
          <a:xfrm>
            <a:off x="619013" y="2962103"/>
            <a:ext cx="4560864"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Where </a:t>
            </a:r>
            <a:r>
              <a:rPr lang="en-US" altLang="zh-CN" sz="2800" smtClean="0">
                <a:solidFill>
                  <a:srgbClr val="FF0000"/>
                </a:solidFill>
                <a:latin typeface="Times New Roman" panose="02020603050405020304" pitchFamily="18" charset="0"/>
              </a:rPr>
              <a:t>           did               you</a:t>
            </a:r>
            <a:endParaRPr lang="zh-CN" altLang="en-US" sz="2800"/>
          </a:p>
        </p:txBody>
      </p:sp>
      <p:sp>
        <p:nvSpPr>
          <p:cNvPr id="5" name="矩形 4"/>
          <p:cNvSpPr>
            <a:spLocks noChangeAspect="1"/>
          </p:cNvSpPr>
          <p:nvPr/>
        </p:nvSpPr>
        <p:spPr>
          <a:xfrm>
            <a:off x="526545" y="4630808"/>
            <a:ext cx="44435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Is</a:t>
            </a:r>
            <a:endParaRPr lang="zh-CN" altLang="en-US" sz="2800"/>
          </a:p>
        </p:txBody>
      </p:sp>
      <p:sp>
        <p:nvSpPr>
          <p:cNvPr id="6" name="矩形 5"/>
          <p:cNvSpPr>
            <a:spLocks noChangeAspect="1"/>
          </p:cNvSpPr>
          <p:nvPr/>
        </p:nvSpPr>
        <p:spPr>
          <a:xfrm>
            <a:off x="4492370" y="4630808"/>
            <a:ext cx="259878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looking </a:t>
            </a:r>
            <a:r>
              <a:rPr lang="en-US" altLang="zh-CN" sz="2800" smtClean="0">
                <a:solidFill>
                  <a:srgbClr val="FF0000"/>
                </a:solidFill>
                <a:latin typeface="Times New Roman" panose="02020603050405020304" pitchFamily="18" charset="0"/>
              </a:rPr>
              <a:t>         for</a:t>
            </a:r>
            <a:endParaRPr lang="zh-CN" altLang="en-US" sz="2800"/>
          </a:p>
        </p:txBody>
      </p:sp>
    </p:spTree>
    <p:extLst>
      <p:ext uri="{BB962C8B-B14F-4D97-AF65-F5344CB8AC3E}">
        <p14:creationId xmlns:p14="http://schemas.microsoft.com/office/powerpoint/2010/main" val="798599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224368"/>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.What a wonderful experience I had!(</a:t>
            </a:r>
            <a:r>
              <a:rPr lang="zh-CN" altLang="zh-CN" sz="2800">
                <a:solidFill>
                  <a:srgbClr val="000000"/>
                </a:solidFill>
                <a:latin typeface="Times New Roman" panose="02020603050405020304" pitchFamily="18" charset="0"/>
                <a:cs typeface="Times New Roman" panose="02020603050405020304" pitchFamily="18" charset="0"/>
              </a:rPr>
              <a:t>改为同义句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an experience I had!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.The mountain scenery was so beautiful that it took my breath away!(</a:t>
            </a:r>
            <a:r>
              <a:rPr lang="zh-CN" altLang="zh-CN" sz="2800">
                <a:solidFill>
                  <a:srgbClr val="000000"/>
                </a:solidFill>
                <a:latin typeface="Times New Roman" panose="02020603050405020304" pitchFamily="18" charset="0"/>
                <a:cs typeface="Times New Roman" panose="02020603050405020304" pitchFamily="18" charset="0"/>
              </a:rPr>
              <a:t>改为同义句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mountain scenery was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take </a:t>
            </a:r>
            <a:r>
              <a:rPr lang="en-US" altLang="zh-CN" sz="2800">
                <a:solidFill>
                  <a:srgbClr val="000000"/>
                </a:solidFill>
                <a:latin typeface="Times New Roman" panose="02020603050405020304" pitchFamily="18" charset="0"/>
                <a:cs typeface="Times New Roman" panose="02020603050405020304" pitchFamily="18" charset="0"/>
              </a:rPr>
              <a:t>my breath away!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009431" y="1764318"/>
            <a:ext cx="352692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How </a:t>
            </a:r>
            <a:r>
              <a:rPr lang="en-US" altLang="zh-CN" sz="2800" smtClean="0">
                <a:solidFill>
                  <a:srgbClr val="FF0000"/>
                </a:solidFill>
                <a:latin typeface="Times New Roman" panose="02020603050405020304" pitchFamily="18" charset="0"/>
              </a:rPr>
              <a:t>            wonderful</a:t>
            </a:r>
            <a:endParaRPr lang="zh-CN" altLang="en-US" sz="2800"/>
          </a:p>
        </p:txBody>
      </p:sp>
      <p:sp>
        <p:nvSpPr>
          <p:cNvPr id="4" name="矩形 3"/>
          <p:cNvSpPr>
            <a:spLocks noChangeAspect="1"/>
          </p:cNvSpPr>
          <p:nvPr/>
        </p:nvSpPr>
        <p:spPr>
          <a:xfrm>
            <a:off x="4536359" y="3449280"/>
            <a:ext cx="4230645"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beautiful </a:t>
            </a:r>
            <a:r>
              <a:rPr lang="en-US" altLang="zh-CN" sz="2800" smtClean="0">
                <a:solidFill>
                  <a:srgbClr val="FF0000"/>
                </a:solidFill>
                <a:latin typeface="Times New Roman" panose="02020603050405020304" pitchFamily="18" charset="0"/>
              </a:rPr>
              <a:t>    enough           to</a:t>
            </a:r>
            <a:endParaRPr lang="zh-CN" altLang="en-US" sz="2800"/>
          </a:p>
        </p:txBody>
      </p:sp>
    </p:spTree>
    <p:extLst>
      <p:ext uri="{BB962C8B-B14F-4D97-AF65-F5344CB8AC3E}">
        <p14:creationId xmlns:p14="http://schemas.microsoft.com/office/powerpoint/2010/main" val="571785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362857"/>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My husband and I decided to pay a visit to New Zealand.We wanted to tour the country, but we both hate long car journeys.Our travel agent (</a:t>
            </a:r>
            <a:r>
              <a:rPr lang="zh-CN" altLang="zh-CN" sz="2800">
                <a:solidFill>
                  <a:srgbClr val="000000"/>
                </a:solidFill>
                <a:latin typeface="Times New Roman" panose="02020603050405020304" pitchFamily="18" charset="0"/>
                <a:cs typeface="Times New Roman" panose="02020603050405020304" pitchFamily="18" charset="0"/>
              </a:rPr>
              <a:t>旅行代理人</a:t>
            </a:r>
            <a:r>
              <a:rPr lang="en-US" altLang="zh-CN" sz="2800">
                <a:solidFill>
                  <a:srgbClr val="000000"/>
                </a:solidFill>
                <a:latin typeface="Times New Roman" panose="02020603050405020304" pitchFamily="18" charset="0"/>
                <a:cs typeface="Times New Roman" panose="02020603050405020304" pitchFamily="18" charset="0"/>
              </a:rPr>
              <a:t>) advised a 13-day coach trip (</a:t>
            </a:r>
            <a:r>
              <a:rPr lang="zh-CN" altLang="zh-CN" sz="2800">
                <a:solidFill>
                  <a:srgbClr val="000000"/>
                </a:solidFill>
                <a:latin typeface="Times New Roman" panose="02020603050405020304" pitchFamily="18" charset="0"/>
                <a:cs typeface="Times New Roman" panose="02020603050405020304" pitchFamily="18" charset="0"/>
              </a:rPr>
              <a:t>长途客车旅行</a:t>
            </a:r>
            <a:r>
              <a:rPr lang="en-US" altLang="zh-CN" sz="2800">
                <a:solidFill>
                  <a:srgbClr val="000000"/>
                </a:solidFill>
                <a:latin typeface="Times New Roman" panose="02020603050405020304" pitchFamily="18" charset="0"/>
                <a:cs typeface="Times New Roman" panose="02020603050405020304" pitchFamily="18" charset="0"/>
              </a:rPr>
              <a:t>).It was a good price, so we booked it and bought our plane tickets to Christchurch.We made a good choice.The coach journeys passed quickly and our driver told us everything about each place.We learned a lot from him.</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45196"/>
            <a:ext cx="11430000" cy="6247608"/>
          </a:xfrm>
          <a:prstGeom prst="rect">
            <a:avLst/>
          </a:prstGeom>
        </p:spPr>
        <p:txBody>
          <a:bodyPr>
            <a:spAutoFit/>
          </a:bodyPr>
          <a:lstStyle/>
          <a:p>
            <a:pPr indent="762000">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 flew from London to Christchurch and had a free day there before the coach trip started.We walked around the city from morning to night until we were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exhausted</a:t>
            </a:r>
            <a:r>
              <a:rPr lang="en-US" altLang="zh-CN" sz="2800">
                <a:solidFill>
                  <a:srgbClr val="000000"/>
                </a:solidFill>
                <a:latin typeface="Times New Roman" panose="02020603050405020304" pitchFamily="18" charset="0"/>
                <a:cs typeface="Times New Roman" panose="02020603050405020304" pitchFamily="18" charset="0"/>
              </a:rPr>
              <a:t>.It has good museums, many restaurants and lovely shops.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most unforgettable place we visited on the trip was Queenstown.We had three days there, but it wasn’t enough.We did lots of things there, from sailing (</a:t>
            </a:r>
            <a:r>
              <a:rPr lang="zh-CN" altLang="zh-CN" sz="2800">
                <a:solidFill>
                  <a:srgbClr val="000000"/>
                </a:solidFill>
                <a:latin typeface="Times New Roman" panose="02020603050405020304" pitchFamily="18" charset="0"/>
                <a:cs typeface="Times New Roman" panose="02020603050405020304" pitchFamily="18" charset="0"/>
              </a:rPr>
              <a:t>乘船航行</a:t>
            </a:r>
            <a:r>
              <a:rPr lang="en-US" altLang="zh-CN" sz="2800">
                <a:solidFill>
                  <a:srgbClr val="000000"/>
                </a:solidFill>
                <a:latin typeface="Times New Roman" panose="02020603050405020304" pitchFamily="18" charset="0"/>
                <a:cs typeface="Times New Roman" panose="02020603050405020304" pitchFamily="18" charset="0"/>
              </a:rPr>
              <a:t>) to climbing.At the end of each day, we felt very tired.But the next morning it seemed that everything was fresh again!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All the hotels we stayed at were good.My favorite one was Puka Park Lodge.It was on a hill above a beach and there were trees everywhere.We woke up and listened to the birds singing.Now, when we’re eating breakfast at home and hear the noise of the cars in the street, we think of those beautiful mornings in New Zealand!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556049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 writer and her husband went to Christchurch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A.by plane	B.by train	C.by coach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.What does the underlined word “exhausted” probably mean in paragraph 2?</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A.Excited.	B.Tired.	C.Lucky.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.What did the writer think of her stay in Queenstown?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A.Strange.	B.Dangerous.		C.Enjoyable</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.What can we learn from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A.The writer didn’t like the museums in Christchurch.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B.The writer’s husband didn’t like Puka Park Lodge.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C.The writer and her husband learned a lot from their coach driver.</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8026049" y="299956"/>
            <a:ext cx="51430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A </a:t>
            </a:r>
            <a:endParaRPr lang="zh-CN" altLang="en-US" sz="2800"/>
          </a:p>
        </p:txBody>
      </p:sp>
      <p:sp>
        <p:nvSpPr>
          <p:cNvPr id="4" name="矩形 3"/>
          <p:cNvSpPr/>
          <p:nvPr/>
        </p:nvSpPr>
        <p:spPr>
          <a:xfrm>
            <a:off x="11554359" y="1442753"/>
            <a:ext cx="51328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 </a:t>
            </a:r>
            <a:endParaRPr lang="zh-CN" altLang="en-US" sz="2800"/>
          </a:p>
        </p:txBody>
      </p:sp>
      <p:sp>
        <p:nvSpPr>
          <p:cNvPr id="5" name="矩形 4"/>
          <p:cNvSpPr/>
          <p:nvPr/>
        </p:nvSpPr>
        <p:spPr>
          <a:xfrm>
            <a:off x="8540357" y="2564144"/>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6" name="矩形 5"/>
          <p:cNvSpPr/>
          <p:nvPr/>
        </p:nvSpPr>
        <p:spPr>
          <a:xfrm>
            <a:off x="6096000" y="3684027"/>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377024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4.xml><?xml version="1.0" encoding="utf-8"?>
<a:theme xmlns:a="http://schemas.openxmlformats.org/drawingml/2006/main" name="1_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398</TotalTime>
  <Words>523</Words>
  <Application>Microsoft Office PowerPoint</Application>
  <PresentationFormat>宽屏</PresentationFormat>
  <Paragraphs>87</Paragraphs>
  <Slides>13</Slides>
  <Notes>1</Notes>
  <HiddenSlides>0</HiddenSlides>
  <MMClips>0</MMClips>
  <ScaleCrop>false</ScaleCrop>
  <HeadingPairs>
    <vt:vector size="6" baseType="variant">
      <vt:variant>
        <vt:lpstr>已用的字体</vt:lpstr>
      </vt:variant>
      <vt:variant>
        <vt:i4>10</vt:i4>
      </vt:variant>
      <vt:variant>
        <vt:lpstr>主题</vt:lpstr>
      </vt:variant>
      <vt:variant>
        <vt:i4>4</vt:i4>
      </vt:variant>
      <vt:variant>
        <vt:lpstr>幻灯片标题</vt:lpstr>
      </vt:variant>
      <vt:variant>
        <vt:i4>13</vt:i4>
      </vt:variant>
    </vt:vector>
  </HeadingPairs>
  <TitlesOfParts>
    <vt:vector size="27"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1_Office 主题</vt:lpstr>
      <vt:lpstr>1_专业教辅课件Q:251490010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67</cp:revision>
  <dcterms:created xsi:type="dcterms:W3CDTF">2021-07-19T03:09:34Z</dcterms:created>
  <dcterms:modified xsi:type="dcterms:W3CDTF">2025-09-15T06:00:48Z</dcterms:modified>
</cp:coreProperties>
</file>